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Helvetica Neue Light" panose="02000403000000020004" pitchFamily="2" charset="0"/>
      <p:regular r:id="rId38"/>
      <p:bold r:id="rId39"/>
      <p:italic r:id="rId40"/>
      <p:boldItalic r:id="rId41"/>
    </p:embeddedFont>
    <p:embeddedFont>
      <p:font typeface="Montserrat Medium" pitchFamily="2" charset="77"/>
      <p:regular r:id="rId42"/>
      <p:bold r:id="rId43"/>
      <p:italic r:id="rId44"/>
      <p:boldItalic r:id="rId45"/>
    </p:embeddedFont>
    <p:embeddedFont>
      <p:font typeface="Nunito" pitchFamily="2" charset="77"/>
      <p:regular r:id="rId46"/>
      <p:bold r:id="rId47"/>
      <p:italic r:id="rId48"/>
      <p:boldItalic r:id="rId49"/>
    </p:embeddedFont>
    <p:embeddedFont>
      <p:font typeface="Poppins" pitchFamily="2" charset="77"/>
      <p:regular r:id="rId50"/>
      <p:bold r:id="rId51"/>
      <p:italic r:id="rId52"/>
      <p:boldItalic r:id="rId53"/>
    </p:embeddedFont>
    <p:embeddedFont>
      <p:font typeface="Poppins Medium" panose="020B060402020202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82274-AC58-BE47-BDAE-4896203E4445}" v="1" dt="2022-10-25T03:07:15.002"/>
  </p1510:revLst>
</p1510:revInfo>
</file>

<file path=ppt/tableStyles.xml><?xml version="1.0" encoding="utf-8"?>
<a:tblStyleLst xmlns:a="http://schemas.openxmlformats.org/drawingml/2006/main" def="{EC145091-7684-4676-8747-02DDFE61390C}">
  <a:tblStyle styleId="{EC145091-7684-4676-8747-02DDFE6139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52" d="100"/>
          <a:sy n="152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font" Target="fonts/font2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Chen" userId="b2ae60b9-5e7e-48b9-9c65-d473d8df6e63" providerId="ADAL" clId="{1E082274-AC58-BE47-BDAE-4896203E4445}"/>
    <pc:docChg chg="modSld">
      <pc:chgData name="Wesley Chen" userId="b2ae60b9-5e7e-48b9-9c65-d473d8df6e63" providerId="ADAL" clId="{1E082274-AC58-BE47-BDAE-4896203E4445}" dt="2022-10-25T03:07:15.001" v="0" actId="18331"/>
      <pc:docMkLst>
        <pc:docMk/>
      </pc:docMkLst>
      <pc:sldChg chg="modSp">
        <pc:chgData name="Wesley Chen" userId="b2ae60b9-5e7e-48b9-9c65-d473d8df6e63" providerId="ADAL" clId="{1E082274-AC58-BE47-BDAE-4896203E4445}" dt="2022-10-25T03:07:15.001" v="0" actId="18331"/>
        <pc:sldMkLst>
          <pc:docMk/>
          <pc:sldMk cId="0" sldId="256"/>
        </pc:sldMkLst>
        <pc:picChg chg="mod">
          <ac:chgData name="Wesley Chen" userId="b2ae60b9-5e7e-48b9-9c65-d473d8df6e63" providerId="ADAL" clId="{1E082274-AC58-BE47-BDAE-4896203E4445}" dt="2022-10-25T03:07:15.001" v="0" actId="18331"/>
          <ac:picMkLst>
            <pc:docMk/>
            <pc:sldMk cId="0" sldId="256"/>
            <ac:picMk id="1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373acde81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7373acde81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reload the timer. </a:t>
            </a:r>
            <a:endParaRPr/>
          </a:p>
        </p:txBody>
      </p:sp>
      <p:sp>
        <p:nvSpPr>
          <p:cNvPr id="112" name="Google Shape;112;g17373acde81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373acde81_1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373acde81_1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373acde81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7373acde81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17373acde81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373acde81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373acde81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373acde81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7373acde81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373acde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373acde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373acde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373acde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373acde8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373acde8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373acde8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7373acde8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373acde81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7373acde81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373acde81_1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373acde81_1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373acde81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7373acde81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373acde81_1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373acde81_1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373acde81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7373acde81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373acde81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7373acde81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373acde81_1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7373acde81_1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373acde81_1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7373acde81_1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373acde81_1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7373acde81_1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373acde8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7373acde8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reload the timer. </a:t>
            </a:r>
            <a:endParaRPr/>
          </a:p>
        </p:txBody>
      </p:sp>
      <p:sp>
        <p:nvSpPr>
          <p:cNvPr id="324" name="Google Shape;324;g17373acde81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373acde81_1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17373acde81_1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373acde81_1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7373acde81_1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373acde81_1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7373acde81_1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373acde81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373acde81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373acde81_1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7373acde81_1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373acde81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373acde81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373acde81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373acde81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373acde81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373acde81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373acde81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7373acde81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373acde81_1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373acde81_1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373acde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373acde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CI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.Cover//Title">
  <p:cSld name="1_0.Cover//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1_section">
  <p:cSld name="H1_sec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TextMiddle//White">
  <p:cSld name="1.TextMiddle//Whit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57200" y="2434828"/>
            <a:ext cx="8229600" cy="53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full">
  <p:cSld name="text_ful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0" y="158115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inition">
  <p:cSld name="defini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0" y="2911311"/>
            <a:ext cx="9144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0" y="2266950"/>
            <a:ext cx="9144000" cy="83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2_section">
  <p:cSld name="h2_sec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0" y="19621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2"/>
          </p:nvPr>
        </p:nvSpPr>
        <p:spPr>
          <a:xfrm>
            <a:off x="0" y="24955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caption_white">
  <p:cSld name="image_caption_whi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360000" tIns="45700" rIns="360000" bIns="457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caption_black">
  <p:cSld name="image_caption_blac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360000" tIns="45700" rIns="360000" bIns="457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134F5C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95600" y="901400"/>
            <a:ext cx="8648400" cy="1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569950" y="2695500"/>
            <a:ext cx="615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caption_normal">
  <p:cSld name="image_caption_normal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0" y="3687206"/>
            <a:ext cx="5334000" cy="40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360000" bIns="457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>
  <p:cSld name="exercis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0" y="2911311"/>
            <a:ext cx="9144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0" y="2266950"/>
            <a:ext cx="9144000" cy="83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/>
          <p:nvPr/>
        </p:nvSpPr>
        <p:spPr>
          <a:xfrm rot="10800000">
            <a:off x="5397007" y="-3"/>
            <a:ext cx="3770412" cy="3770412"/>
          </a:xfrm>
          <a:prstGeom prst="rtTriangle">
            <a:avLst/>
          </a:prstGeom>
          <a:solidFill>
            <a:srgbClr val="6AA7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2"/>
          </p:nvPr>
        </p:nvSpPr>
        <p:spPr>
          <a:xfrm>
            <a:off x="5638800" y="57150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ere_will_it_lead?">
  <p:cSld name="where_will_it_lead?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2"/>
          </p:nvPr>
        </p:nvSpPr>
        <p:spPr>
          <a:xfrm>
            <a:off x="-76200" y="3978234"/>
            <a:ext cx="6781800" cy="40010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182850" tIns="45700" rIns="36000" bIns="457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sp>
      <p:pic>
        <p:nvPicPr>
          <p:cNvPr id="97" name="Google Shape;97;p26" descr="the_university_of_chicago copy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4248150"/>
            <a:ext cx="2718062" cy="655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0" y="36195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3"/>
          </p:nvPr>
        </p:nvSpPr>
        <p:spPr>
          <a:xfrm>
            <a:off x="0" y="37147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4"/>
          </p:nvPr>
        </p:nvSpPr>
        <p:spPr>
          <a:xfrm>
            <a:off x="0" y="325755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5"/>
          </p:nvPr>
        </p:nvSpPr>
        <p:spPr>
          <a:xfrm>
            <a:off x="6400800" y="4552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with_image">
  <p:cSld name="title_with_imag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7" descr="the_university_of_chicago copy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4248150"/>
            <a:ext cx="2718062" cy="65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0" y="361950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2"/>
          </p:nvPr>
        </p:nvSpPr>
        <p:spPr>
          <a:xfrm>
            <a:off x="0" y="3714750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3"/>
          </p:nvPr>
        </p:nvSpPr>
        <p:spPr>
          <a:xfrm>
            <a:off x="0" y="2952750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4"/>
          </p:nvPr>
        </p:nvSpPr>
        <p:spPr>
          <a:xfrm>
            <a:off x="2715491" y="4552950"/>
            <a:ext cx="216130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>
            <a:spLocks noGrp="1"/>
          </p:cNvSpPr>
          <p:nvPr>
            <p:ph type="pic" idx="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4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4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579625" y="535800"/>
            <a:ext cx="603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title" idx="2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383250" y="501375"/>
            <a:ext cx="837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83250" y="74075"/>
            <a:ext cx="73350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311700" y="4659925"/>
            <a:ext cx="37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HCI 2022 - Robust Gestures</a:t>
            </a:r>
            <a:endParaRPr b="1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  <a:defRPr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■"/>
              <a:defRPr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398307" y="3347104"/>
            <a:ext cx="36918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 Light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Wesley, Renee, Max, Minna</a:t>
            </a:r>
            <a:endParaRPr sz="1800" b="1" i="0" u="none" strike="noStrike" cap="non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8"/>
          <p:cNvSpPr txBox="1"/>
          <p:nvPr/>
        </p:nvSpPr>
        <p:spPr>
          <a:xfrm>
            <a:off x="398307" y="1450639"/>
            <a:ext cx="412335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Helvetica Neue Light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5: Hard Punch and Precision Spin</a:t>
            </a:r>
            <a:endParaRPr sz="40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43" y="207336"/>
            <a:ext cx="2511851" cy="5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8"/>
          <p:cNvSpPr/>
          <p:nvPr/>
        </p:nvSpPr>
        <p:spPr>
          <a:xfrm>
            <a:off x="524143" y="1962150"/>
            <a:ext cx="22196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4040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776" y="0"/>
            <a:ext cx="47062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12317">
            <a:off x="5304792" y="2194812"/>
            <a:ext cx="866892" cy="187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387">
            <a:off x="5437982" y="345929"/>
            <a:ext cx="829882" cy="17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8">
            <a:off x="7267489" y="1590887"/>
            <a:ext cx="968475" cy="2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body" idx="4294967295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Testing Robustness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25" y="1789450"/>
            <a:ext cx="3793846" cy="27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/>
        </p:nvSpPr>
        <p:spPr>
          <a:xfrm>
            <a:off x="4900975" y="2173425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Take at least 30 seconds to draw an image on the phone you would be proud of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050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264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478" y="866675"/>
            <a:ext cx="1974596" cy="38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1178475" y="466475"/>
            <a:ext cx="70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4294967295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Sample drawings by our wonderful participants!</a:t>
            </a:r>
            <a:endParaRPr sz="2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6339725" y="1945275"/>
            <a:ext cx="2709900" cy="1416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Second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Find a water fountain to drink from, climb up/down a set of stairs, and say hi to someone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4294967295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Testing Robustness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0" y="1627413"/>
            <a:ext cx="3140424" cy="2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7825" y="1579963"/>
            <a:ext cx="2709898" cy="274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3. results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304800" y="1504950"/>
            <a:ext cx="9144000" cy="1066800"/>
          </a:xfrm>
          <a:prstGeom prst="rect">
            <a:avLst/>
          </a:prstGeom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Reliability</a:t>
            </a:r>
            <a:endParaRPr b="1"/>
          </a:p>
        </p:txBody>
      </p:sp>
      <p:sp>
        <p:nvSpPr>
          <p:cNvPr id="233" name="Google Shape;233;p41"/>
          <p:cNvSpPr txBox="1">
            <a:spLocks noGrp="1"/>
          </p:cNvSpPr>
          <p:nvPr>
            <p:ph type="body" idx="2"/>
          </p:nvPr>
        </p:nvSpPr>
        <p:spPr>
          <a:xfrm>
            <a:off x="304800" y="2343150"/>
            <a:ext cx="4330200" cy="1458600"/>
          </a:xfrm>
          <a:prstGeom prst="rect">
            <a:avLst/>
          </a:prstGeom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70% success rate for both gestures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749" y="0"/>
            <a:ext cx="29682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body" idx="1"/>
          </p:nvPr>
        </p:nvSpPr>
        <p:spPr>
          <a:xfrm>
            <a:off x="111750" y="610625"/>
            <a:ext cx="6545100" cy="683400"/>
          </a:xfrm>
          <a:prstGeom prst="rect">
            <a:avLst/>
          </a:prstGeom>
          <a:solidFill>
            <a:srgbClr val="76A5AF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mean is less than or equal to 7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mean is greater than 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34F5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Hard Punch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5926725" y="1870375"/>
            <a:ext cx="3238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0.0125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7.35 to Inf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x: 8.153846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6431"/>
            <a:ext cx="5621924" cy="347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34F5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Precision Spin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5926725" y="1870375"/>
            <a:ext cx="3238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≈ 0.0000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9.38 to Inf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x: 9.692308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6431"/>
            <a:ext cx="5621924" cy="347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>
            <a:spLocks noGrp="1"/>
          </p:cNvSpPr>
          <p:nvPr>
            <p:ph type="body" idx="1"/>
          </p:nvPr>
        </p:nvSpPr>
        <p:spPr>
          <a:xfrm>
            <a:off x="111750" y="610625"/>
            <a:ext cx="6545100" cy="683400"/>
          </a:xfrm>
          <a:prstGeom prst="rect">
            <a:avLst/>
          </a:prstGeom>
          <a:solidFill>
            <a:srgbClr val="76A5AF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mean is less than or equal to 7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mean is greater than 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body" idx="1"/>
          </p:nvPr>
        </p:nvSpPr>
        <p:spPr>
          <a:xfrm>
            <a:off x="304800" y="1504950"/>
            <a:ext cx="9144000" cy="1066800"/>
          </a:xfrm>
          <a:prstGeom prst="rect">
            <a:avLst/>
          </a:prstGeom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Robustness</a:t>
            </a:r>
            <a:endParaRPr b="1"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304800" y="2343150"/>
            <a:ext cx="4330200" cy="1458600"/>
          </a:xfrm>
          <a:prstGeom prst="rect">
            <a:avLst/>
          </a:prstGeom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0 accidental activations, and we want to see which gesture is more robust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275" y="0"/>
            <a:ext cx="482272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body" idx="1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Cross-Gesture Robustness: Spin vs. Punch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64" name="Google Shape;264;p45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0.2132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 -1.23 to 0.30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-0.46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 is in favor of punch and negative is in favor of spin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body" idx="1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Daily Activity Robustness: Spin vs. Punch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73" name="Google Shape;273;p46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0.5486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-0.39 to 0.70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0.154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is in favor of spin and positive is in favor of punch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6494586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1. apparatus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body" idx="1"/>
          </p:nvPr>
        </p:nvSpPr>
        <p:spPr>
          <a:xfrm>
            <a:off x="111750" y="610625"/>
            <a:ext cx="7146000" cy="68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H0: true difference in means is equal to 0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HA: true difference in means is not equal to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47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274E13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Phone Usage Robustness: Spin vs. Punch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5926725" y="1870375"/>
            <a:ext cx="323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n/a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95 percent confidence interval: n/a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of the differences: 0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5774325" y="4059600"/>
            <a:ext cx="3337500" cy="677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is in favor of spin and positive is in favor of punch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6425"/>
            <a:ext cx="5469526" cy="337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4. discussion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2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Conclusion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620075" y="1189300"/>
            <a:ext cx="4103100" cy="1970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reject the null hypothesis that either gesture is not reliable to 70% success rate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20075" y="3677800"/>
            <a:ext cx="4103100" cy="7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Hard punch p-score: 0.0125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 spin p-score: 0.0000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Conclusion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620075" y="1189300"/>
            <a:ext cx="4103100" cy="1970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cannot reject the null hypothesis that neither gesture is more robust than the other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620075" y="3515175"/>
            <a:ext cx="4103100" cy="12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However, hard punch seems to activate less often when trying to precision spin, while precision spin falsely activates less often during daily activities.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100" y="1337135"/>
            <a:ext cx="4103112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Conclusion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620075" y="1189300"/>
            <a:ext cx="4103100" cy="2862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Both gestures are highly robust, with confidence intervals that don’t include 1 for all robustness experiments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Bonus Anecdote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19" name="Google Shape;319;p52"/>
          <p:cNvSpPr txBox="1">
            <a:spLocks noGrp="1"/>
          </p:cNvSpPr>
          <p:nvPr>
            <p:ph type="body" idx="1"/>
          </p:nvPr>
        </p:nvSpPr>
        <p:spPr>
          <a:xfrm>
            <a:off x="569750" y="4062125"/>
            <a:ext cx="7572900" cy="6918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i="1">
                <a:solidFill>
                  <a:schemeClr val="lt1"/>
                </a:solidFill>
              </a:rPr>
              <a:t>When participants were told to “clear the drawing” after the robustness drawing test, some intuitively understood to spin the phone or punch!</a:t>
            </a:r>
            <a:endParaRPr sz="1800" i="1">
              <a:solidFill>
                <a:schemeClr val="lt1"/>
              </a:solidFill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635" y="696438"/>
            <a:ext cx="3067142" cy="318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/>
          <p:nvPr/>
        </p:nvSpPr>
        <p:spPr>
          <a:xfrm>
            <a:off x="398307" y="3347104"/>
            <a:ext cx="369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 Light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Wesley, Renee, Max, Minna</a:t>
            </a:r>
            <a:endParaRPr sz="1800" b="1" i="0" u="none" strike="noStrike" cap="non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398307" y="1450639"/>
            <a:ext cx="4123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Helvetica Neue Light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5: Hard Punch and Precision Spin</a:t>
            </a:r>
            <a:endParaRPr sz="40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43" y="207336"/>
            <a:ext cx="2511850" cy="5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3"/>
          <p:cNvSpPr/>
          <p:nvPr/>
        </p:nvSpPr>
        <p:spPr>
          <a:xfrm>
            <a:off x="524143" y="1962150"/>
            <a:ext cx="222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4040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776" y="0"/>
            <a:ext cx="47062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12317">
            <a:off x="5304792" y="2194812"/>
            <a:ext cx="866892" cy="187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387">
            <a:off x="5437982" y="345929"/>
            <a:ext cx="829882" cy="17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8">
            <a:off x="7267489" y="1590887"/>
            <a:ext cx="968475" cy="2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5. appendices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2"/>
          </p:nvPr>
        </p:nvSpPr>
        <p:spPr>
          <a:xfrm>
            <a:off x="0" y="264795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Appendix A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376100" y="701400"/>
            <a:ext cx="5855100" cy="1211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gyroscopeX, gyrosocpeY, gyroscopeZ;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(screenWidth, screenHeight, P3D);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textSize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(spinned)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'Precision Spinned! Tap to reset.'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'Hard punched! Tap to reset.'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(mousePressed ==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(mouseX, mouseY, pmouseX, pmouseY);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mousePressed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(spinned || 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gyroscopeUpdated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(z)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spinned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accelerometerUpdated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(!spinned &amp;&amp; !love_tapped)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(x &gt; 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love_tapped = </a:t>
            </a:r>
            <a:r>
              <a:rPr lang="en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6498350" y="929975"/>
            <a:ext cx="25461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Code! 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Appendix B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6803150" y="929975"/>
            <a:ext cx="23190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Raw Data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3" name="Google Shape;353;p56"/>
          <p:cNvGraphicFramePr/>
          <p:nvPr/>
        </p:nvGraphicFramePr>
        <p:xfrm>
          <a:off x="340350" y="68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{EC145091-7684-4676-8747-02DDFE61390C}</a:tableStyleId>
              </a:tblPr>
              <a:tblGrid>
                <a:gridCol w="23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19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Name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hard_punch_success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spin_activation_when_expect_punch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spin_success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punch_activation_when_expect_spin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punch_activations_during_walk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punch_activations_during_draw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spin_activations_during_walk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spin_activations_during_draw</a:t>
                      </a:r>
                      <a:endParaRPr sz="6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Additional notes</a:t>
                      </a:r>
                      <a:endParaRPr sz="600" b="1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James Kenniff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Understood how to perform the gestures intuitively after the experiment finished.</a:t>
                      </a: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Kiki Apple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Max Gallo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Used the hard punch to clear his picture without instruction</a:t>
                      </a: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Andy Yang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Andy Liu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Walked really aggressively</a:t>
                      </a: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Justin Chang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Steph Yue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Jhung Kim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Jake Wei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William Zeng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Alicia Liu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Emilie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Lucas Hong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Overview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5" y="1355925"/>
            <a:ext cx="5047301" cy="347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1026500" y="782675"/>
            <a:ext cx="2775000" cy="431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Processing for iOS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475" y="954651"/>
            <a:ext cx="2439605" cy="36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550" y="1423100"/>
            <a:ext cx="863951" cy="18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/>
          <p:nvPr/>
        </p:nvSpPr>
        <p:spPr>
          <a:xfrm>
            <a:off x="5214650" y="2429450"/>
            <a:ext cx="965700" cy="5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/>
        </p:nvSpPr>
        <p:spPr>
          <a:xfrm>
            <a:off x="345600" y="884350"/>
            <a:ext cx="63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048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572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609600"/>
            <a:ext cx="832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258" y="1713575"/>
            <a:ext cx="2934341" cy="1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7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36950"/>
            <a:ext cx="5752458" cy="35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1056625" y="2448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 1 Analysis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 libaries and data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"readxl"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= read_excel(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"data.xlsx"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“Hard Punch” is reliable 70% of the time. Null hypothesis is that hard_punch_success &lt;= 70%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t.test(data$hard_punch_success, alternative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"greater"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mu = </a:t>
            </a:r>
            <a:r>
              <a:rPr lang="en" sz="1000">
                <a:solidFill>
                  <a:srgbClr val="0000CD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One Sample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data$hard_punch_success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2.56, df = 12, p-value = 0.0125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mean is greater than 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7.350519      Inf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x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8.153846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“Precision Spin” is reliable 70% of the time. Null hypothesis is that spin_success &lt;= 70%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t.test(data$spin_success, alternative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"greater"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mu = </a:t>
            </a:r>
            <a:r>
              <a:rPr lang="en" sz="1000">
                <a:solidFill>
                  <a:srgbClr val="0000CD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One Sample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data$spin_success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15.398, df = 12, p-value = 1.44e-09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mean is greater than 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9.380677      Inf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x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9.692308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of “Hard Punch” when performing “Precision Spin”. Testing that we don’t have false activations of “Precision Spin” when performing “Hard Punch”.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Two 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t.test(x=data$punch_activation_when_expect_spin, y= data$spin_activation_when_expect_punch,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Paired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data$punch_activation_when_expect_spin and data$spin_activation_when_expect_punch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-0.89776, df = 12, p-value = 0.387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difference in means is not equal to 0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-0.7908341  0.3292957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the differences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         -0.2307692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when walking.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Two-sample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t.test(x=data$punch_activations_during_walk, y= data$spin_activations_during_walk,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Paired t-test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data:  data$punch_activations_during_walk and data$spin_activations_during_walk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 = 0.61721, df = 12, p-value = 0.5486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alternative hypothesis: true difference in means is not equal to 0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95 percent confidence interval: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-0.3892431  0.6969354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sample estimates: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mean of the differences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             0.1538462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Testing that we don’t have false activations when drawing. Two sample T-test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t.test(x=data$punch_activations_during_draw, y= data$spin_activations_during_draw, paired=</a:t>
            </a:r>
            <a:r>
              <a:rPr lang="en" sz="1000">
                <a:solidFill>
                  <a:srgbClr val="5848F6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 section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boxplot(data$hard_punch_success,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"Hard Punch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"Hard Punch"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successes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boxplot(data$spin_success,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"Precision Spin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"Precision Spin"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successes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boxplot(data$spin_activation_when_expect_punch,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"Joint Punch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Precision Spins"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"Amount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boxplot(data$punch_activation_when_expect_spin,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"Joint Spin Reliability"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Hard Punches"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"Amount per 10"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boxplot(data$activations_during_walk,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 during Everyday Activities"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per trial"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Hide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boxplot(data$activations_during_draw, main=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 during Phone Use"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xlab = 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"Accidental Activations"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ylab=</a:t>
            </a:r>
            <a:r>
              <a:rPr lang="en" sz="1000">
                <a:solidFill>
                  <a:srgbClr val="036A07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"Number per trial"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7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4C1130"/>
          </a:solidFill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Appendix C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6803150" y="929975"/>
            <a:ext cx="2319000" cy="631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 Notebook</a:t>
            </a:r>
            <a:endParaRPr sz="2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Version 1: Chucking + Lovetapping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50" y="851050"/>
            <a:ext cx="4111601" cy="2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1070">
            <a:off x="2695474" y="1108248"/>
            <a:ext cx="254930" cy="5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">
            <a:off x="1323125" y="3683814"/>
            <a:ext cx="2173624" cy="13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8675" y="1155113"/>
            <a:ext cx="3220575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494432">
            <a:off x="6209724" y="1928226"/>
            <a:ext cx="357173" cy="7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800" y="3593599"/>
            <a:ext cx="1954181" cy="131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Version 2: Spinning + Lovetapping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200" y="936838"/>
            <a:ext cx="3220575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494432">
            <a:off x="6258249" y="1709951"/>
            <a:ext cx="357173" cy="7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325" y="3375324"/>
            <a:ext cx="1954181" cy="13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25" y="782700"/>
            <a:ext cx="3927151" cy="27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7644817">
            <a:off x="1993723" y="1300852"/>
            <a:ext cx="649627" cy="14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588" y="3632201"/>
            <a:ext cx="2375825" cy="14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85200C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Final Version: Precision Spin + Hard Punch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675" y="603350"/>
            <a:ext cx="3029175" cy="28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7043">
            <a:off x="1904409" y="2353584"/>
            <a:ext cx="332784" cy="72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450" y="3622625"/>
            <a:ext cx="1998425" cy="1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250" y="664700"/>
            <a:ext cx="4449101" cy="2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375" y="3698825"/>
            <a:ext cx="2125551" cy="1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32263">
            <a:off x="5962212" y="2175063"/>
            <a:ext cx="366463" cy="79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body" idx="1"/>
          </p:nvPr>
        </p:nvSpPr>
        <p:spPr>
          <a:xfrm>
            <a:off x="0" y="165735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360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2. study design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360000" tIns="45700" rIns="3600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Overview: Reliability vs. Robustness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575" y="3369700"/>
            <a:ext cx="2153850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62" y="1484103"/>
            <a:ext cx="2298837" cy="1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797825" y="782650"/>
            <a:ext cx="2971200" cy="431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Reliability: 70% Success Rate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5006000" y="782650"/>
            <a:ext cx="3954600" cy="431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Robustness: Avoid accidental activation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150" y="1677221"/>
            <a:ext cx="3257800" cy="216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/>
        </p:nvSpPr>
        <p:spPr>
          <a:xfrm>
            <a:off x="457200" y="986450"/>
            <a:ext cx="33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4294967295"/>
          </p:nvPr>
        </p:nvSpPr>
        <p:spPr>
          <a:xfrm>
            <a:off x="111750" y="99800"/>
            <a:ext cx="9144000" cy="412500"/>
          </a:xfrm>
          <a:prstGeom prst="rect">
            <a:avLst/>
          </a:prstGeom>
          <a:solidFill>
            <a:srgbClr val="1C4587"/>
          </a:solidFill>
        </p:spPr>
        <p:txBody>
          <a:bodyPr spcFirstLastPara="1" wrap="square" lIns="0" tIns="45700" rIns="3600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</a:rPr>
              <a:t>Testing Accuracy: 2 tasks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850" y="676975"/>
            <a:ext cx="2236300" cy="17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8450" y="676975"/>
            <a:ext cx="2473751" cy="1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/>
        </p:nvSpPr>
        <p:spPr>
          <a:xfrm>
            <a:off x="457200" y="986450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After demonstrating “hard punch,” perform this action </a:t>
            </a: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times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33"/>
          <a:stretch/>
        </p:blipFill>
        <p:spPr>
          <a:xfrm>
            <a:off x="3446875" y="3073093"/>
            <a:ext cx="2473748" cy="16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238" y="3073100"/>
            <a:ext cx="2342184" cy="16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457200" y="3213425"/>
            <a:ext cx="2709900" cy="1169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task: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After demonstrating “precision spin,” perform this action </a:t>
            </a: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 times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Challeng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#HCI-Baudisch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99CC00"/>
      </a:accent1>
      <a:accent2>
        <a:srgbClr val="FF9B00"/>
      </a:accent2>
      <a:accent3>
        <a:srgbClr val="A6A6A6"/>
      </a:accent3>
      <a:accent4>
        <a:srgbClr val="707070"/>
      </a:accent4>
      <a:accent5>
        <a:srgbClr val="BFBFB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</Words>
  <Application>Microsoft Macintosh PowerPoint</Application>
  <PresentationFormat>On-screen Show (16:9)</PresentationFormat>
  <Paragraphs>352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Nunito</vt:lpstr>
      <vt:lpstr>Roboto</vt:lpstr>
      <vt:lpstr>Arial</vt:lpstr>
      <vt:lpstr>Courier New</vt:lpstr>
      <vt:lpstr>Poppins Medium</vt:lpstr>
      <vt:lpstr>Helvetica Neue</vt:lpstr>
      <vt:lpstr>Helvetica Neue Light</vt:lpstr>
      <vt:lpstr>Montserrat Medium</vt:lpstr>
      <vt:lpstr>Poppins</vt:lpstr>
      <vt:lpstr>Tech Challenge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Wesley Chen</cp:lastModifiedBy>
  <cp:revision>1</cp:revision>
  <dcterms:modified xsi:type="dcterms:W3CDTF">2022-10-25T03:07:20Z</dcterms:modified>
</cp:coreProperties>
</file>